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4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03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76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82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9640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21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31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2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47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856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93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9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63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9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86E75D-64E9-4789-9E3F-6D7F4A43C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7"/>
            <a:ext cx="12207305" cy="684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60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7EE9B-BAB1-4BF0-8B87-8382E22F7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Comparison of Roles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E1098C5-34CD-4EDD-ADC1-8121814071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9585154"/>
              </p:ext>
            </p:extLst>
          </p:nvPr>
        </p:nvGraphicFramePr>
        <p:xfrm>
          <a:off x="1961322" y="1905000"/>
          <a:ext cx="9904108" cy="36860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1512">
                  <a:extLst>
                    <a:ext uri="{9D8B030D-6E8A-4147-A177-3AD203B41FA5}">
                      <a16:colId xmlns:a16="http://schemas.microsoft.com/office/drawing/2014/main" val="2438319947"/>
                    </a:ext>
                  </a:extLst>
                </a:gridCol>
                <a:gridCol w="3853738">
                  <a:extLst>
                    <a:ext uri="{9D8B030D-6E8A-4147-A177-3AD203B41FA5}">
                      <a16:colId xmlns:a16="http://schemas.microsoft.com/office/drawing/2014/main" val="2065371299"/>
                    </a:ext>
                  </a:extLst>
                </a:gridCol>
                <a:gridCol w="3718858">
                  <a:extLst>
                    <a:ext uri="{9D8B030D-6E8A-4147-A177-3AD203B41FA5}">
                      <a16:colId xmlns:a16="http://schemas.microsoft.com/office/drawing/2014/main" val="1620524169"/>
                    </a:ext>
                  </a:extLst>
                </a:gridCol>
              </a:tblGrid>
              <a:tr h="6834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Health Managers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Frontline Workers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73919355"/>
                  </a:ext>
                </a:extLst>
              </a:tr>
              <a:tr h="683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Focus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Strategic leadership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Direct service delivery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425349914"/>
                  </a:ext>
                </a:extLst>
              </a:tr>
              <a:tr h="683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Level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District / Provincial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Facility / Community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03442261"/>
                  </a:ext>
                </a:extLst>
              </a:tr>
              <a:tr h="817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Key Skills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Planning, coordination, supervision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Communication, education, outreach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94587586"/>
                  </a:ext>
                </a:extLst>
              </a:tr>
              <a:tr h="817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Goal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Ensure system performance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Improve community health outcomes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739058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79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CCF87-B6C9-4A5C-97F9-9920BE28B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/>
              <a:t>Leadership at Different Levels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E9A169B-55C1-4F1E-8F24-6894016C2C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9382802"/>
              </p:ext>
            </p:extLst>
          </p:nvPr>
        </p:nvGraphicFramePr>
        <p:xfrm>
          <a:off x="1088570" y="1872343"/>
          <a:ext cx="10265232" cy="3856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6308">
                  <a:extLst>
                    <a:ext uri="{9D8B030D-6E8A-4147-A177-3AD203B41FA5}">
                      <a16:colId xmlns:a16="http://schemas.microsoft.com/office/drawing/2014/main" val="974461374"/>
                    </a:ext>
                  </a:extLst>
                </a:gridCol>
                <a:gridCol w="2566308">
                  <a:extLst>
                    <a:ext uri="{9D8B030D-6E8A-4147-A177-3AD203B41FA5}">
                      <a16:colId xmlns:a16="http://schemas.microsoft.com/office/drawing/2014/main" val="2850157933"/>
                    </a:ext>
                  </a:extLst>
                </a:gridCol>
                <a:gridCol w="2566308">
                  <a:extLst>
                    <a:ext uri="{9D8B030D-6E8A-4147-A177-3AD203B41FA5}">
                      <a16:colId xmlns:a16="http://schemas.microsoft.com/office/drawing/2014/main" val="2503859996"/>
                    </a:ext>
                  </a:extLst>
                </a:gridCol>
                <a:gridCol w="2566308">
                  <a:extLst>
                    <a:ext uri="{9D8B030D-6E8A-4147-A177-3AD203B41FA5}">
                      <a16:colId xmlns:a16="http://schemas.microsoft.com/office/drawing/2014/main" val="2576698895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Level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Leadership Focus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Key Functions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Example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062847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Facility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Operational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Manage staff, ensure service quality &amp; data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MO ensuring daily DHIS2 updates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6405205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District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Strategic &amp; Supervisory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Coordinate logistics, monitor performance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DHO reviewing indicators &amp; mentoring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40884414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Provincial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Policy &amp; System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Plan, budget, and oversee health programs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DGHS launching PHC M&amp;E Framework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768348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424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B7838-1416-4E55-896C-3073A8E96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/>
              <a:t>Case 1 – Strengthening PHC Leadership (Swabi)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2E618-E2E5-4AC0-B18F-FE6023665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524000"/>
            <a:ext cx="9525000" cy="4968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Initiative:</a:t>
            </a:r>
            <a:r>
              <a:rPr lang="en-US" dirty="0"/>
              <a:t> KP-HCIP Leadership &amp; Governance Program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Actions: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Monthly coordination meetings</a:t>
            </a:r>
          </a:p>
          <a:p>
            <a:pPr lvl="1"/>
            <a:r>
              <a:rPr lang="en-US" dirty="0"/>
              <a:t>Regular data reviews</a:t>
            </a:r>
          </a:p>
          <a:p>
            <a:pPr lvl="1"/>
            <a:r>
              <a:rPr lang="en-US" dirty="0"/>
              <a:t>Refresher training for staff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Results:</a:t>
            </a:r>
          </a:p>
          <a:p>
            <a:pPr marL="457200" lvl="1" indent="0">
              <a:buNone/>
            </a:pPr>
            <a:br>
              <a:rPr lang="en-US" dirty="0"/>
            </a:br>
            <a:r>
              <a:rPr lang="en-US" dirty="0"/>
              <a:t>✅ 18% service coverage increase</a:t>
            </a:r>
            <a:br>
              <a:rPr lang="en-US" dirty="0"/>
            </a:br>
            <a:r>
              <a:rPr lang="en-US" dirty="0"/>
              <a:t>✅ Improved community satisfaction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“Leadership meetings turned data into decisions.”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565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E6264-B0C9-4886-A2C3-36E2C34FC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2 – Lady Health Worker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553E6-BAC0-4276-BEB1-EC4EEAE6A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A National Success Story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Door-to-door service delivery &amp; data collection</a:t>
            </a:r>
          </a:p>
          <a:p>
            <a:pPr lvl="1"/>
            <a:r>
              <a:rPr lang="en-US" dirty="0"/>
              <a:t>Health education, vaccination, maternal &amp; child care</a:t>
            </a:r>
          </a:p>
          <a:p>
            <a:pPr lvl="1"/>
            <a:r>
              <a:rPr lang="en-US" dirty="0"/>
              <a:t>Mobilization for immunization and hygiene campaigns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Impact:</a:t>
            </a:r>
          </a:p>
          <a:p>
            <a:pPr marL="457200" lvl="1" indent="0">
              <a:buNone/>
            </a:pPr>
            <a:br>
              <a:rPr lang="en-US" dirty="0"/>
            </a:br>
            <a:r>
              <a:rPr lang="en-US" dirty="0"/>
              <a:t>✅ Improved maternal &amp; child health</a:t>
            </a:r>
            <a:br>
              <a:rPr lang="en-US" dirty="0"/>
            </a:br>
            <a:r>
              <a:rPr lang="en-US" dirty="0"/>
              <a:t>✅ Increased rural coverage &amp; awareness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/>
              <a:t>“LHWs are the bridge between community and system.”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73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84074-C9B6-4CDC-880C-FF63D94F2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Case 3 – Data-Driven Decision-Making (Peshawar)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85D75-C44D-40E5-B952-9CE31EA5E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Approach:</a:t>
            </a:r>
            <a:r>
              <a:rPr lang="en-US" dirty="0"/>
              <a:t> DHIS2 dashboards to track facility performance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Actions:</a:t>
            </a:r>
            <a:endParaRPr lang="en-US" dirty="0"/>
          </a:p>
          <a:p>
            <a:pPr lvl="1"/>
            <a:r>
              <a:rPr lang="en-US" dirty="0"/>
              <a:t>Identified low immunization coverage</a:t>
            </a:r>
          </a:p>
          <a:p>
            <a:pPr lvl="1"/>
            <a:r>
              <a:rPr lang="en-US" dirty="0"/>
              <a:t>Targeted supervision and resource allocation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Results: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dirty="0"/>
              <a:t>	✅ 12% increase in full immunization within one year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Data + Leadership = Measurable Improvement</a:t>
            </a:r>
          </a:p>
        </p:txBody>
      </p:sp>
    </p:spTree>
    <p:extLst>
      <p:ext uri="{BB962C8B-B14F-4D97-AF65-F5344CB8AC3E}">
        <p14:creationId xmlns:p14="http://schemas.microsoft.com/office/powerpoint/2010/main" val="3614391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9A56-42CB-4F7B-97A4-A8DC2E517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&amp;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12DD3-1405-480B-A86C-262D54454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6DEBC0-A623-4A8C-8F15-C368B83FC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56845" y="2808287"/>
            <a:ext cx="5157787" cy="3684588"/>
          </a:xfrm>
        </p:spPr>
        <p:txBody>
          <a:bodyPr/>
          <a:lstStyle/>
          <a:p>
            <a:pPr lvl="1"/>
            <a:r>
              <a:rPr lang="en-US" dirty="0"/>
              <a:t>Limited resources</a:t>
            </a:r>
          </a:p>
          <a:p>
            <a:pPr lvl="1"/>
            <a:r>
              <a:rPr lang="en-US" dirty="0"/>
              <a:t>Staff turnover</a:t>
            </a:r>
          </a:p>
          <a:p>
            <a:pPr lvl="1"/>
            <a:r>
              <a:rPr lang="en-US" dirty="0"/>
              <a:t>Weak supervision</a:t>
            </a:r>
          </a:p>
          <a:p>
            <a:pPr lvl="1"/>
            <a:r>
              <a:rPr lang="en-US" dirty="0"/>
              <a:t>Community mistrust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3FCC63-D254-4057-8CA6-E956A8726F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Opportunities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862E73-24EA-415F-9283-9B613FE1A6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32105" y="2808287"/>
            <a:ext cx="5183188" cy="3684588"/>
          </a:xfrm>
        </p:spPr>
        <p:txBody>
          <a:bodyPr/>
          <a:lstStyle/>
          <a:p>
            <a:pPr lvl="1"/>
            <a:r>
              <a:rPr lang="en-US" dirty="0"/>
              <a:t>Digital tools (DHIS2)</a:t>
            </a:r>
          </a:p>
          <a:p>
            <a:pPr lvl="1"/>
            <a:r>
              <a:rPr lang="en-US" dirty="0"/>
              <a:t>PHC reforms under KP-HCIP</a:t>
            </a:r>
          </a:p>
          <a:p>
            <a:pPr lvl="1"/>
            <a:r>
              <a:rPr lang="en-US" dirty="0"/>
              <a:t>Stronger district-level leadership</a:t>
            </a:r>
          </a:p>
          <a:p>
            <a:pPr lvl="1"/>
            <a:r>
              <a:rPr lang="en-US" dirty="0"/>
              <a:t>Community partnerships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907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176CF-B50E-4689-A642-56AEDEA97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0AA89C3-474A-4D2E-858E-47FF63E49A1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626" y="1484243"/>
            <a:ext cx="6142383" cy="3579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2001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AEED-133F-4D22-A928-9EDDB8C05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accent5">
                    <a:lumMod val="50000"/>
                  </a:schemeClr>
                </a:solidFill>
              </a:rPr>
              <a:t>MODULE ONE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UNDERSTANDING MANAGEMENT, LEADERSHIP &amp; GOVERNANCE 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IN PRIMARY HEALTHCARE SETTINGS</a:t>
            </a:r>
          </a:p>
        </p:txBody>
      </p:sp>
      <p:pic>
        <p:nvPicPr>
          <p:cNvPr id="4" name="Content Placeholder 3" descr="Good governance is the need of the hour ...">
            <a:extLst>
              <a:ext uri="{FF2B5EF4-FFF2-40B4-BE49-F238E27FC236}">
                <a16:creationId xmlns:a16="http://schemas.microsoft.com/office/drawing/2014/main" id="{541CCB1F-884A-46B4-A413-AC7B1AB7996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814829"/>
            <a:ext cx="5194852" cy="34190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553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E4101-2E82-44AF-9D83-7CAB50813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2439"/>
            <a:ext cx="10515600" cy="176847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b="1" dirty="0"/>
              <a:t>Session 1.6</a:t>
            </a:r>
            <a:br>
              <a:rPr lang="en-US" dirty="0"/>
            </a:br>
            <a:r>
              <a:rPr lang="en-US" sz="3600" b="1" dirty="0"/>
              <a:t>Frontline Staff in Strengthening Primary Health Care (PHC)</a:t>
            </a:r>
            <a:br>
              <a:rPr lang="en-US" dirty="0"/>
            </a:br>
            <a:r>
              <a:rPr lang="en-US" sz="3100" i="1" dirty="0"/>
              <a:t>Leadership &amp; Management in Health Systems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435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7C4C3-73D6-4A01-A47A-3986575A3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98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Learning Objectives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F2827F-3577-4C6A-9F87-659DE9E597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3085" y="1309101"/>
            <a:ext cx="7968343" cy="500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8718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CBFF9-4A18-4220-808E-2D5EAAD73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B3EE7-F881-42CC-ADF7-AF8FE9375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9704" y="2054087"/>
            <a:ext cx="9008638" cy="4122876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US" dirty="0"/>
              <a:t>This session explores how:</a:t>
            </a:r>
            <a:br>
              <a:rPr lang="en-US" dirty="0"/>
            </a:br>
            <a:r>
              <a:rPr lang="en-US" dirty="0"/>
              <a:t>✅ Health managers provide strategic direction &amp; oversight</a:t>
            </a:r>
            <a:br>
              <a:rPr lang="en-US" dirty="0"/>
            </a:br>
            <a:r>
              <a:rPr lang="en-US" dirty="0"/>
              <a:t>✅ Frontline workers deliver quality, equitable, people-centered care</a:t>
            </a:r>
            <a:br>
              <a:rPr lang="en-US" dirty="0"/>
            </a:br>
            <a:r>
              <a:rPr lang="en-US" dirty="0"/>
              <a:t>✅ Together, they strengthen PHC for Universal Health Coverage (UHC)  and 	SDG 3 – Good Health &amp; Well-being</a:t>
            </a:r>
          </a:p>
        </p:txBody>
      </p:sp>
    </p:spTree>
    <p:extLst>
      <p:ext uri="{BB962C8B-B14F-4D97-AF65-F5344CB8AC3E}">
        <p14:creationId xmlns:p14="http://schemas.microsoft.com/office/powerpoint/2010/main" val="236065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35A53E4-E5B8-4633-BFE5-7F5BB8286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8469" y="1470990"/>
            <a:ext cx="4426226" cy="362081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/>
              <a:t>Structure of the Health System in Pakistan</a:t>
            </a:r>
            <a:br>
              <a:rPr lang="en-US" sz="2000" b="1" dirty="0"/>
            </a:br>
            <a:br>
              <a:rPr lang="en-US" sz="2000" b="1" dirty="0"/>
            </a:br>
            <a:r>
              <a:rPr lang="en-US" sz="2000" b="1" dirty="0"/>
              <a:t>Three-tier structure:</a:t>
            </a:r>
            <a:br>
              <a:rPr lang="en-US" sz="2000" b="1" dirty="0"/>
            </a:b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b="1" dirty="0"/>
              <a:t>Primary Level:</a:t>
            </a:r>
            <a:r>
              <a:rPr lang="en-US" sz="2000" dirty="0"/>
              <a:t> BHUs, RHCs, MCH 	Centers, Dispensaries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b="1" dirty="0"/>
              <a:t>Secondary Level:</a:t>
            </a:r>
            <a:r>
              <a:rPr lang="en-US" sz="2000" dirty="0"/>
              <a:t> Tehsil &amp; 	District Headquarters Hospitals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b="1" dirty="0"/>
              <a:t>Tertiary Level:</a:t>
            </a:r>
            <a:r>
              <a:rPr lang="en-US" sz="2000" dirty="0"/>
              <a:t> Teaching &amp; 	Specialized 	Hospitals</a:t>
            </a:r>
            <a:br>
              <a:rPr lang="en-US" dirty="0"/>
            </a:br>
            <a:endParaRPr lang="en-US" sz="2400" b="1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6EC653F-1BA7-44B4-9D91-5ACED7D29CE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521" y="56321"/>
            <a:ext cx="5844209" cy="6745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5510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DB3B4-3EEE-4802-B615-196CEAA9D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Roles in PHC Strengthening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F6EB89D-8490-4B79-8C0A-C1BA2DB3C8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0933789"/>
              </p:ext>
            </p:extLst>
          </p:nvPr>
        </p:nvGraphicFramePr>
        <p:xfrm>
          <a:off x="838200" y="2111828"/>
          <a:ext cx="10744200" cy="33092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6486">
                  <a:extLst>
                    <a:ext uri="{9D8B030D-6E8A-4147-A177-3AD203B41FA5}">
                      <a16:colId xmlns:a16="http://schemas.microsoft.com/office/drawing/2014/main" val="2018867922"/>
                    </a:ext>
                  </a:extLst>
                </a:gridCol>
                <a:gridCol w="3722914">
                  <a:extLst>
                    <a:ext uri="{9D8B030D-6E8A-4147-A177-3AD203B41FA5}">
                      <a16:colId xmlns:a16="http://schemas.microsoft.com/office/drawing/2014/main" val="423202377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00171383"/>
                    </a:ext>
                  </a:extLst>
                </a:gridCol>
              </a:tblGrid>
              <a:tr h="8273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Level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Key Actors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Leadership Role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747235509"/>
                  </a:ext>
                </a:extLst>
              </a:tr>
              <a:tr h="8273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Facility Level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Medical Officer, LHV, Technician, CHW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Lead teams, ensure data quality, promote teamwork &amp; trust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895655754"/>
                  </a:ext>
                </a:extLst>
              </a:tr>
              <a:tr h="8273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District Level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DHO, Supervisors, Health Managers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Plan, coordinate, allocate resources, and monitor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150221613"/>
                  </a:ext>
                </a:extLst>
              </a:tr>
              <a:tr h="8273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Provincial Level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DGHS, Health Dept., Program Directors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Set policy, coordinate stakeholders, strengthen systems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68050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275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DCCED-A1E6-4846-BE95-BFDE699DE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Health Managers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01027-7B01-4D01-8DC4-E2E3531DB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Health Managers Provide Vision &amp; Direction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b="1" dirty="0"/>
              <a:t>Planning &amp; Coordination:</a:t>
            </a:r>
            <a:r>
              <a:rPr lang="en-US" dirty="0"/>
              <a:t> Align facility plans with district strategies.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Resource Management:</a:t>
            </a:r>
            <a:r>
              <a:rPr lang="en-US" dirty="0"/>
              <a:t> Manage staff, supplies &amp; budgets efficiently.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Supervision &amp; Mentorship:</a:t>
            </a:r>
            <a:r>
              <a:rPr lang="en-US" dirty="0"/>
              <a:t> Guide and mentor frontline staff.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Data-Driven Decisions:</a:t>
            </a:r>
            <a:r>
              <a:rPr lang="en-US" dirty="0"/>
              <a:t> Use DHIS2 for performance tracking.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Community Engagement:</a:t>
            </a:r>
            <a:r>
              <a:rPr lang="en-US" dirty="0"/>
              <a:t> Build trust through regular interaction.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Accountability:</a:t>
            </a:r>
            <a:r>
              <a:rPr lang="en-US" dirty="0"/>
              <a:t> Ensure transparent use of resources.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287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AFAF0-02DD-4D25-9B61-5057E6747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Frontline Health Workers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AB555-6977-48C8-B747-0D87DD639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5886" y="1574347"/>
            <a:ext cx="9437914" cy="48364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b="1" dirty="0"/>
              <a:t>Frontline = Foundation of PHC</a:t>
            </a:r>
            <a:endParaRPr lang="en-US" dirty="0"/>
          </a:p>
          <a:p>
            <a:pPr lvl="1">
              <a:lnSpc>
                <a:spcPct val="160000"/>
              </a:lnSpc>
            </a:pPr>
            <a:r>
              <a:rPr lang="en-US" dirty="0"/>
              <a:t>Deliver basic </a:t>
            </a:r>
            <a:r>
              <a:rPr lang="en-US" b="1" dirty="0"/>
              <a:t>curative, preventive &amp; promotive</a:t>
            </a:r>
            <a:r>
              <a:rPr lang="en-US" dirty="0"/>
              <a:t> care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Conduct </a:t>
            </a:r>
            <a:r>
              <a:rPr lang="en-US" b="1" dirty="0"/>
              <a:t>health education &amp; counseling</a:t>
            </a:r>
            <a:endParaRPr lang="en-US" dirty="0"/>
          </a:p>
          <a:p>
            <a:pPr lvl="1">
              <a:lnSpc>
                <a:spcPct val="160000"/>
              </a:lnSpc>
            </a:pPr>
            <a:r>
              <a:rPr lang="en-US" dirty="0"/>
              <a:t>Mobilize communities for campaigns &amp; outreach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Maintain </a:t>
            </a:r>
            <a:r>
              <a:rPr lang="en-US" b="1" dirty="0"/>
              <a:t>registers, DHIS2 data, and reports</a:t>
            </a:r>
            <a:endParaRPr lang="en-US" dirty="0"/>
          </a:p>
          <a:p>
            <a:pPr lvl="1">
              <a:lnSpc>
                <a:spcPct val="160000"/>
              </a:lnSpc>
            </a:pPr>
            <a:r>
              <a:rPr lang="en-US" dirty="0"/>
              <a:t>Monitor local challenges and provide feedback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Build </a:t>
            </a:r>
            <a:r>
              <a:rPr lang="en-US" b="1" dirty="0"/>
              <a:t>trust and positive relationships</a:t>
            </a:r>
            <a:r>
              <a:rPr lang="en-US" dirty="0"/>
              <a:t> with communities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dirty="0"/>
              <a:t>Frontline workers are </a:t>
            </a:r>
            <a:r>
              <a:rPr lang="en-US" i="1" dirty="0"/>
              <a:t>community leaders for change.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04715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831</TotalTime>
  <Words>617</Words>
  <Application>Microsoft Office PowerPoint</Application>
  <PresentationFormat>Widescreen</PresentationFormat>
  <Paragraphs>109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Wisp</vt:lpstr>
      <vt:lpstr>PowerPoint Presentation</vt:lpstr>
      <vt:lpstr>MODULE ONE  UNDERSTANDING MANAGEMENT, LEADERSHIP &amp; GOVERNANCE  IN PRIMARY HEALTHCARE SETTINGS</vt:lpstr>
      <vt:lpstr>Session 1.6 Frontline Staff in Strengthening Primary Health Care (PHC) Leadership &amp; Management in Health Systems </vt:lpstr>
      <vt:lpstr>Learning Objectives</vt:lpstr>
      <vt:lpstr>Session Focus</vt:lpstr>
      <vt:lpstr>Structure of the Health System in Pakistan  Three-tier structure:   Primary Level: BHUs, RHCs, MCH  Centers, Dispensaries   Secondary Level: Tehsil &amp;  District Headquarters Hospitals   Tertiary Level: Teaching &amp;  Specialized  Hospitals </vt:lpstr>
      <vt:lpstr>Key Roles in PHC Strengthening</vt:lpstr>
      <vt:lpstr>Role of Health Managers</vt:lpstr>
      <vt:lpstr>Role of Frontline Health Workers</vt:lpstr>
      <vt:lpstr>Comparison of Roles</vt:lpstr>
      <vt:lpstr>Leadership at Different Levels</vt:lpstr>
      <vt:lpstr>Case 1 – Strengthening PHC Leadership (Swabi)</vt:lpstr>
      <vt:lpstr>Case 2 – Lady Health Worker Program</vt:lpstr>
      <vt:lpstr>Case 3 – Data-Driven Decision-Making (Peshawar)</vt:lpstr>
      <vt:lpstr>Challenges &amp; Opportunities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13</cp:revision>
  <dcterms:created xsi:type="dcterms:W3CDTF">2025-11-11T18:03:58Z</dcterms:created>
  <dcterms:modified xsi:type="dcterms:W3CDTF">2025-11-12T17:03:59Z</dcterms:modified>
</cp:coreProperties>
</file>